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1" r:id="rId4"/>
    <p:sldId id="257" r:id="rId5"/>
    <p:sldId id="259" r:id="rId6"/>
    <p:sldId id="267" r:id="rId7"/>
    <p:sldId id="260" r:id="rId8"/>
    <p:sldId id="261" r:id="rId9"/>
    <p:sldId id="262" r:id="rId10"/>
    <p:sldId id="263" r:id="rId11"/>
    <p:sldId id="264" r:id="rId12"/>
    <p:sldId id="265" r:id="rId13"/>
    <p:sldId id="266" r:id="rId14"/>
    <p:sldId id="268" r:id="rId15"/>
    <p:sldId id="272"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Образец заголовка</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Образец подзаголовка</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Образец заголовка</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Образец заголовка</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рисунка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Образец заголовка</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Чтобы добавить рисунок, перетащите его на заполнитель или щелкните значок</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Чтобы добавить рисунок, перетащите его на заполнитель или щелкните значок</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Образец заголовка</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Заключе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a:p>
        </p:txBody>
      </p:sp>
      <p:sp>
        <p:nvSpPr>
          <p:cNvPr id="3" name="Content Placeholder 2"/>
          <p:cNvSpPr>
            <a:spLocks noGrp="1"/>
          </p:cNvSpPr>
          <p:nvPr>
            <p:ph idx="1"/>
          </p:nvPr>
        </p:nvSpPr>
        <p:spPr/>
        <p:txBody>
          <a:bodyPr/>
          <a:lstStyle>
            <a:lvl5pPr>
              <a:defRPr/>
            </a:lvl5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Образец заголовка</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3/19/2020</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Образец заголовка</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объекта, вверху и вниз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Образец заголовка</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3/19/2020</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457199" y="962799"/>
            <a:ext cx="8228013" cy="1927225"/>
          </a:xfrm>
        </p:spPr>
        <p:txBody>
          <a:bodyPr/>
          <a:lstStyle/>
          <a:p>
            <a:r>
              <a:rPr lang="en-US" dirty="0" smtClean="0"/>
              <a:t>The language of advertising</a:t>
            </a:r>
            <a:endParaRPr lang="ru-RU" dirty="0"/>
          </a:p>
        </p:txBody>
      </p:sp>
    </p:spTree>
    <p:extLst>
      <p:ext uri="{BB962C8B-B14F-4D97-AF65-F5344CB8AC3E}">
        <p14:creationId xmlns="" xmlns:p14="http://schemas.microsoft.com/office/powerpoint/2010/main" val="222196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0962" y="2449152"/>
            <a:ext cx="4520969" cy="4051680"/>
          </a:xfrm>
        </p:spPr>
        <p:txBody>
          <a:bodyPr>
            <a:normAutofit/>
          </a:bodyPr>
          <a:lstStyle/>
          <a:p>
            <a:pPr marL="0" indent="0">
              <a:buNone/>
            </a:pPr>
            <a:r>
              <a:rPr lang="en-US" dirty="0"/>
              <a:t>Anaphora and all its types are often used in advertising headlines. The reason is that the first parts of a headline are memorized better, while anaphora encourages this process. Usually such anaphora texts contain the name of a brand, a product or service etc. This stylistic figure is aimed in emphasizing the advertised product, direct the audience’s attention at it:</a:t>
            </a:r>
            <a:r>
              <a:rPr lang="ru-RU" dirty="0"/>
              <a:t> </a:t>
            </a:r>
          </a:p>
        </p:txBody>
      </p:sp>
      <p:sp>
        <p:nvSpPr>
          <p:cNvPr id="4" name="Название 1"/>
          <p:cNvSpPr>
            <a:spLocks noGrp="1"/>
          </p:cNvSpPr>
          <p:nvPr>
            <p:ph type="title"/>
          </p:nvPr>
        </p:nvSpPr>
        <p:spPr/>
        <p:txBody>
          <a:bodyPr/>
          <a:lstStyle/>
          <a:p>
            <a:r>
              <a:rPr lang="en-US" dirty="0" smtClean="0"/>
              <a:t>Influencing tools for advertising </a:t>
            </a:r>
            <a:endParaRPr lang="ru-RU" dirty="0"/>
          </a:p>
        </p:txBody>
      </p:sp>
      <p:pic>
        <p:nvPicPr>
          <p:cNvPr id="5" name="Изображение 4"/>
          <p:cNvPicPr>
            <a:picLocks noChangeAspect="1"/>
          </p:cNvPicPr>
          <p:nvPr/>
        </p:nvPicPr>
        <p:blipFill>
          <a:blip r:embed="rId2"/>
          <a:stretch>
            <a:fillRect/>
          </a:stretch>
        </p:blipFill>
        <p:spPr>
          <a:xfrm>
            <a:off x="5806194" y="2851672"/>
            <a:ext cx="3337806" cy="1390753"/>
          </a:xfrm>
          <a:prstGeom prst="rect">
            <a:avLst/>
          </a:prstGeom>
        </p:spPr>
      </p:pic>
      <p:pic>
        <p:nvPicPr>
          <p:cNvPr id="6" name="Изображение 5"/>
          <p:cNvPicPr>
            <a:picLocks noChangeAspect="1"/>
          </p:cNvPicPr>
          <p:nvPr/>
        </p:nvPicPr>
        <p:blipFill>
          <a:blip r:embed="rId3"/>
          <a:stretch>
            <a:fillRect/>
          </a:stretch>
        </p:blipFill>
        <p:spPr>
          <a:xfrm>
            <a:off x="6086345" y="4000500"/>
            <a:ext cx="2857500" cy="2857500"/>
          </a:xfrm>
          <a:prstGeom prst="rect">
            <a:avLst/>
          </a:prstGeom>
        </p:spPr>
      </p:pic>
    </p:spTree>
    <p:extLst>
      <p:ext uri="{BB962C8B-B14F-4D97-AF65-F5344CB8AC3E}">
        <p14:creationId xmlns="" xmlns:p14="http://schemas.microsoft.com/office/powerpoint/2010/main" val="97155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5842" y="2675924"/>
            <a:ext cx="3417187" cy="4066798"/>
          </a:xfrm>
        </p:spPr>
        <p:txBody>
          <a:bodyPr/>
          <a:lstStyle/>
          <a:p>
            <a:pPr marL="0" indent="0">
              <a:buNone/>
            </a:pPr>
            <a:r>
              <a:rPr lang="en-US" dirty="0" err="1"/>
              <a:t>E</a:t>
            </a:r>
            <a:r>
              <a:rPr lang="en-US" dirty="0" err="1" smtClean="0"/>
              <a:t>piphora</a:t>
            </a:r>
            <a:r>
              <a:rPr lang="en-US" dirty="0" smtClean="0"/>
              <a:t> </a:t>
            </a:r>
            <a:r>
              <a:rPr lang="en-US" dirty="0"/>
              <a:t>is a stylistic figure, which is the opposite of anaphora. It is created by repetition of “certain words or collocations at the end of the closely connected linguistic units”:</a:t>
            </a:r>
            <a:r>
              <a:rPr lang="ru-RU" dirty="0"/>
              <a:t> </a:t>
            </a:r>
          </a:p>
        </p:txBody>
      </p:sp>
      <p:sp>
        <p:nvSpPr>
          <p:cNvPr id="4" name="Название 1"/>
          <p:cNvSpPr>
            <a:spLocks noGrp="1"/>
          </p:cNvSpPr>
          <p:nvPr>
            <p:ph type="title"/>
          </p:nvPr>
        </p:nvSpPr>
        <p:spPr/>
        <p:txBody>
          <a:bodyPr/>
          <a:lstStyle/>
          <a:p>
            <a:r>
              <a:rPr lang="en-US" dirty="0" smtClean="0"/>
              <a:t>Influencing tools for advertising </a:t>
            </a:r>
            <a:endParaRPr lang="ru-RU" dirty="0"/>
          </a:p>
        </p:txBody>
      </p:sp>
      <p:pic>
        <p:nvPicPr>
          <p:cNvPr id="5" name="Изображение 4"/>
          <p:cNvPicPr>
            <a:picLocks noChangeAspect="1"/>
          </p:cNvPicPr>
          <p:nvPr/>
        </p:nvPicPr>
        <p:blipFill>
          <a:blip r:embed="rId2"/>
          <a:stretch>
            <a:fillRect/>
          </a:stretch>
        </p:blipFill>
        <p:spPr>
          <a:xfrm>
            <a:off x="3406637" y="2439700"/>
            <a:ext cx="5737363" cy="4303022"/>
          </a:xfrm>
          <a:prstGeom prst="rect">
            <a:avLst/>
          </a:prstGeom>
        </p:spPr>
      </p:pic>
    </p:spTree>
    <p:extLst>
      <p:ext uri="{BB962C8B-B14F-4D97-AF65-F5344CB8AC3E}">
        <p14:creationId xmlns="" xmlns:p14="http://schemas.microsoft.com/office/powerpoint/2010/main" val="34319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18912"/>
            <a:ext cx="4551210" cy="3760974"/>
          </a:xfrm>
        </p:spPr>
        <p:txBody>
          <a:bodyPr>
            <a:normAutofit lnSpcReduction="10000"/>
          </a:bodyPr>
          <a:lstStyle/>
          <a:p>
            <a:pPr marL="0" indent="0">
              <a:buNone/>
            </a:pPr>
            <a:r>
              <a:rPr lang="en-US" dirty="0"/>
              <a:t>Syntactic parallelism is usually full of word repetitions (anaphora, </a:t>
            </a:r>
            <a:r>
              <a:rPr lang="en-US" dirty="0" err="1"/>
              <a:t>epiphora</a:t>
            </a:r>
            <a:r>
              <a:rPr lang="en-US" dirty="0"/>
              <a:t> etc.) and the repetition of prepositions and conjunctions (</a:t>
            </a:r>
            <a:r>
              <a:rPr lang="en-US" dirty="0" err="1"/>
              <a:t>multiconjunction</a:t>
            </a:r>
            <a:r>
              <a:rPr lang="en-US" dirty="0"/>
              <a:t>). Parallel constructions have equal semantic significance. As for advertising headlines, it is possible to observe the opposite tendency in case of conjunctions – they are purposefully omitted to make a headline compact and rhythmic:</a:t>
            </a:r>
            <a:r>
              <a:rPr lang="ru-RU" dirty="0"/>
              <a:t> </a:t>
            </a:r>
          </a:p>
        </p:txBody>
      </p:sp>
      <p:sp>
        <p:nvSpPr>
          <p:cNvPr id="4" name="Название 1"/>
          <p:cNvSpPr>
            <a:spLocks noGrp="1"/>
          </p:cNvSpPr>
          <p:nvPr>
            <p:ph type="title"/>
          </p:nvPr>
        </p:nvSpPr>
        <p:spPr/>
        <p:txBody>
          <a:bodyPr/>
          <a:lstStyle/>
          <a:p>
            <a:r>
              <a:rPr lang="en-US" dirty="0" smtClean="0"/>
              <a:t>Influencing tools for advertising </a:t>
            </a:r>
            <a:endParaRPr lang="ru-RU" dirty="0"/>
          </a:p>
        </p:txBody>
      </p:sp>
      <p:pic>
        <p:nvPicPr>
          <p:cNvPr id="5" name="Изображение 4"/>
          <p:cNvPicPr>
            <a:picLocks noChangeAspect="1"/>
          </p:cNvPicPr>
          <p:nvPr/>
        </p:nvPicPr>
        <p:blipFill>
          <a:blip r:embed="rId2"/>
          <a:stretch>
            <a:fillRect/>
          </a:stretch>
        </p:blipFill>
        <p:spPr>
          <a:xfrm>
            <a:off x="5314223" y="2870756"/>
            <a:ext cx="2857500" cy="2857500"/>
          </a:xfrm>
          <a:prstGeom prst="rect">
            <a:avLst/>
          </a:prstGeom>
        </p:spPr>
      </p:pic>
    </p:spTree>
    <p:extLst>
      <p:ext uri="{BB962C8B-B14F-4D97-AF65-F5344CB8AC3E}">
        <p14:creationId xmlns="" xmlns:p14="http://schemas.microsoft.com/office/powerpoint/2010/main" val="224734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524743"/>
            <a:ext cx="8229600" cy="2328204"/>
          </a:xfrm>
        </p:spPr>
        <p:style>
          <a:lnRef idx="2">
            <a:schemeClr val="accent3"/>
          </a:lnRef>
          <a:fillRef idx="1">
            <a:schemeClr val="lt1"/>
          </a:fillRef>
          <a:effectRef idx="0">
            <a:schemeClr val="accent3"/>
          </a:effectRef>
          <a:fontRef idx="minor">
            <a:schemeClr val="dk1"/>
          </a:fontRef>
        </p:style>
        <p:txBody>
          <a:bodyPr>
            <a:normAutofit fontScale="92500"/>
          </a:bodyPr>
          <a:lstStyle/>
          <a:p>
            <a:pPr marL="0" indent="0" algn="just">
              <a:buNone/>
            </a:pPr>
            <a:r>
              <a:rPr lang="en-US" dirty="0"/>
              <a:t>Analysis of advertising texts, sampled from printed and electronic English issues, demonstrates universal regularity of using different linguistic levels’ units, which enable the work of the recipient’s imagination and memory. That is why in advertising texts almost every linguistic unit is not only semantically significant, but also possess a special communicative power. Success of an advertisement depends on its linguistic embodiment, while its effectiveness depends on three components: sound, word and sentence.</a:t>
            </a:r>
            <a:endParaRPr lang="ru-RU" dirty="0"/>
          </a:p>
          <a:p>
            <a:pPr marL="0" indent="0">
              <a:buNone/>
            </a:pPr>
            <a:endParaRPr lang="ru-RU" dirty="0"/>
          </a:p>
        </p:txBody>
      </p:sp>
      <p:sp>
        <p:nvSpPr>
          <p:cNvPr id="4" name="Название 1"/>
          <p:cNvSpPr>
            <a:spLocks noGrp="1"/>
          </p:cNvSpPr>
          <p:nvPr>
            <p:ph type="title"/>
          </p:nvPr>
        </p:nvSpPr>
        <p:spPr/>
        <p:txBody>
          <a:bodyPr/>
          <a:lstStyle/>
          <a:p>
            <a:r>
              <a:rPr lang="en-US" dirty="0" smtClean="0"/>
              <a:t>Influencing tools for advertising </a:t>
            </a:r>
            <a:endParaRPr lang="ru-RU" dirty="0"/>
          </a:p>
        </p:txBody>
      </p:sp>
      <p:pic>
        <p:nvPicPr>
          <p:cNvPr id="6" name="Изображение 5"/>
          <p:cNvPicPr>
            <a:picLocks noChangeAspect="1"/>
          </p:cNvPicPr>
          <p:nvPr/>
        </p:nvPicPr>
        <p:blipFill>
          <a:blip r:embed="rId2"/>
          <a:stretch>
            <a:fillRect/>
          </a:stretch>
        </p:blipFill>
        <p:spPr>
          <a:xfrm>
            <a:off x="2177323" y="4965123"/>
            <a:ext cx="5136317" cy="1892877"/>
          </a:xfrm>
          <a:prstGeom prst="rect">
            <a:avLst/>
          </a:prstGeom>
        </p:spPr>
      </p:pic>
    </p:spTree>
    <p:extLst>
      <p:ext uri="{BB962C8B-B14F-4D97-AF65-F5344CB8AC3E}">
        <p14:creationId xmlns="" xmlns:p14="http://schemas.microsoft.com/office/powerpoint/2010/main" val="1030490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stretch>
            <a:fillRect/>
          </a:stretch>
        </p:blipFill>
        <p:spPr>
          <a:xfrm>
            <a:off x="846737" y="3719081"/>
            <a:ext cx="7555902" cy="3138919"/>
          </a:xfrm>
          <a:prstGeom prst="rect">
            <a:avLst/>
          </a:prstGeom>
        </p:spPr>
      </p:pic>
      <p:sp>
        <p:nvSpPr>
          <p:cNvPr id="2" name="Название 1"/>
          <p:cNvSpPr>
            <a:spLocks noGrp="1"/>
          </p:cNvSpPr>
          <p:nvPr>
            <p:ph type="title"/>
          </p:nvPr>
        </p:nvSpPr>
        <p:spPr/>
        <p:txBody>
          <a:bodyPr/>
          <a:lstStyle/>
          <a:p>
            <a:r>
              <a:rPr lang="en-US" b="1" dirty="0" smtClean="0"/>
              <a:t>Conclusion</a:t>
            </a:r>
            <a:endParaRPr lang="ru-RU" dirty="0"/>
          </a:p>
        </p:txBody>
      </p:sp>
      <p:sp>
        <p:nvSpPr>
          <p:cNvPr id="3" name="Содержимое 2"/>
          <p:cNvSpPr>
            <a:spLocks noGrp="1"/>
          </p:cNvSpPr>
          <p:nvPr>
            <p:ph idx="1"/>
          </p:nvPr>
        </p:nvSpPr>
        <p:spPr>
          <a:xfrm>
            <a:off x="1023936" y="2679386"/>
            <a:ext cx="7662864" cy="1568834"/>
          </a:xfrm>
        </p:spPr>
        <p:txBody>
          <a:bodyPr/>
          <a:lstStyle/>
          <a:p>
            <a:pPr marL="0" indent="0">
              <a:buNone/>
            </a:pPr>
            <a:r>
              <a:rPr lang="en-US" dirty="0"/>
              <a:t>This analysis of the English advertising texts has detected exclusively positive communicative and pragmatic orientation of these texts. This feature determines the choice of linguistic means, increasing the pragmatic influence on the recipient.</a:t>
            </a:r>
            <a:endParaRPr lang="ru-RU" dirty="0"/>
          </a:p>
          <a:p>
            <a:pPr marL="0" indent="0">
              <a:buNone/>
            </a:pPr>
            <a:endParaRPr lang="ru-RU" dirty="0"/>
          </a:p>
        </p:txBody>
      </p:sp>
    </p:spTree>
    <p:extLst>
      <p:ext uri="{BB962C8B-B14F-4D97-AF65-F5344CB8AC3E}">
        <p14:creationId xmlns="" xmlns:p14="http://schemas.microsoft.com/office/powerpoint/2010/main" val="236734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stretch>
            <a:fillRect/>
          </a:stretch>
        </p:blipFill>
        <p:spPr>
          <a:xfrm>
            <a:off x="0" y="1485900"/>
            <a:ext cx="9144000" cy="3862388"/>
          </a:xfrm>
          <a:prstGeom prst="rect">
            <a:avLst/>
          </a:prstGeom>
        </p:spPr>
      </p:pic>
    </p:spTree>
    <p:extLst>
      <p:ext uri="{BB962C8B-B14F-4D97-AF65-F5344CB8AC3E}">
        <p14:creationId xmlns="" xmlns:p14="http://schemas.microsoft.com/office/powerpoint/2010/main" val="3487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b="1" dirty="0"/>
              <a:t>Conclusion</a:t>
            </a:r>
            <a:endParaRPr lang="ru-RU" dirty="0"/>
          </a:p>
        </p:txBody>
      </p:sp>
      <p:sp>
        <p:nvSpPr>
          <p:cNvPr id="3" name="Содержимое 2"/>
          <p:cNvSpPr>
            <a:spLocks noGrp="1"/>
          </p:cNvSpPr>
          <p:nvPr>
            <p:ph idx="1"/>
          </p:nvPr>
        </p:nvSpPr>
        <p:spPr>
          <a:xfrm>
            <a:off x="457200" y="2585216"/>
            <a:ext cx="8373054" cy="3930734"/>
          </a:xfrm>
        </p:spPr>
        <p:style>
          <a:lnRef idx="2">
            <a:schemeClr val="accent3"/>
          </a:lnRef>
          <a:fillRef idx="1">
            <a:schemeClr val="lt1"/>
          </a:fillRef>
          <a:effectRef idx="0">
            <a:schemeClr val="accent3"/>
          </a:effectRef>
          <a:fontRef idx="minor">
            <a:schemeClr val="dk1"/>
          </a:fontRef>
        </p:style>
        <p:txBody>
          <a:bodyPr/>
          <a:lstStyle/>
          <a:p>
            <a:pPr marL="0" indent="0">
              <a:buNone/>
            </a:pPr>
            <a:endParaRPr lang="en-US" dirty="0" smtClean="0"/>
          </a:p>
          <a:p>
            <a:pPr marL="0" indent="0">
              <a:buNone/>
            </a:pPr>
            <a:r>
              <a:rPr lang="en-US" dirty="0" smtClean="0"/>
              <a:t>The </a:t>
            </a:r>
            <a:r>
              <a:rPr lang="en-US" dirty="0"/>
              <a:t>most effective advertising texts are those, which are equally directed at the addressee’s thoughts, feelings, attitudes and behavior. Increase in suggestive impact of advertising text is determined by its implicit character, avoiding the consciousness threshold and influencing the recipient’s unconscious sphere directly; correct choice of vocabulary on the basis of the advertising communication idea; positive connotation of advertising texts, which is reached by humor and positive vocabulary.</a:t>
            </a:r>
            <a:endParaRPr lang="ru-RU" dirty="0"/>
          </a:p>
          <a:p>
            <a:pPr marL="0" indent="0">
              <a:buNone/>
            </a:pPr>
            <a:endParaRPr lang="ru-RU" dirty="0"/>
          </a:p>
        </p:txBody>
      </p:sp>
    </p:spTree>
    <p:extLst>
      <p:ext uri="{BB962C8B-B14F-4D97-AF65-F5344CB8AC3E}">
        <p14:creationId xmlns="" xmlns:p14="http://schemas.microsoft.com/office/powerpoint/2010/main" val="13707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Thank you!</a:t>
            </a:r>
            <a:endParaRPr lang="ru-RU" dirty="0"/>
          </a:p>
        </p:txBody>
      </p:sp>
      <p:pic>
        <p:nvPicPr>
          <p:cNvPr id="5" name="Изображение 4"/>
          <p:cNvPicPr>
            <a:picLocks noChangeAspect="1"/>
          </p:cNvPicPr>
          <p:nvPr/>
        </p:nvPicPr>
        <p:blipFill>
          <a:blip r:embed="rId2"/>
          <a:stretch>
            <a:fillRect/>
          </a:stretch>
        </p:blipFill>
        <p:spPr>
          <a:xfrm>
            <a:off x="2896677" y="2660806"/>
            <a:ext cx="3957436" cy="3909947"/>
          </a:xfrm>
          <a:prstGeom prst="rect">
            <a:avLst/>
          </a:prstGeom>
        </p:spPr>
      </p:pic>
    </p:spTree>
    <p:extLst>
      <p:ext uri="{BB962C8B-B14F-4D97-AF65-F5344CB8AC3E}">
        <p14:creationId xmlns="" xmlns:p14="http://schemas.microsoft.com/office/powerpoint/2010/main" val="333075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The main intentions of our research</a:t>
            </a:r>
            <a:endParaRPr lang="ru-RU" dirty="0"/>
          </a:p>
        </p:txBody>
      </p:sp>
      <p:sp>
        <p:nvSpPr>
          <p:cNvPr id="3" name="Содержимое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b="1" dirty="0" smtClean="0"/>
              <a:t>The goal </a:t>
            </a:r>
            <a:r>
              <a:rPr lang="en-US" dirty="0" smtClean="0"/>
              <a:t>is to scientifically understand and to describe linguistic, communicative, pragmatic and stylistic peculiarities of the English advertising texts;</a:t>
            </a:r>
          </a:p>
          <a:p>
            <a:r>
              <a:rPr lang="en-US" b="1" dirty="0" smtClean="0"/>
              <a:t>The theoretical importance </a:t>
            </a:r>
            <a:r>
              <a:rPr lang="en-US" dirty="0" smtClean="0"/>
              <a:t>is the combined application of different approaches to detect the systematic character of the means, belonging to the different linguistic levels;</a:t>
            </a:r>
          </a:p>
          <a:p>
            <a:r>
              <a:rPr lang="en-US" b="1" dirty="0" smtClean="0"/>
              <a:t>The practical importance </a:t>
            </a:r>
            <a:r>
              <a:rPr lang="en-US" dirty="0" smtClean="0"/>
              <a:t>is determined by the opportunity to use its results in the educational process.</a:t>
            </a:r>
            <a:endParaRPr lang="ru-RU" dirty="0"/>
          </a:p>
        </p:txBody>
      </p:sp>
    </p:spTree>
    <p:extLst>
      <p:ext uri="{BB962C8B-B14F-4D97-AF65-F5344CB8AC3E}">
        <p14:creationId xmlns="" xmlns:p14="http://schemas.microsoft.com/office/powerpoint/2010/main" val="151808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 xmlns:p14="http://schemas.microsoft.com/office/powerpoint/2010/main" val="280331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The social importance of the advertisements</a:t>
            </a:r>
            <a:endParaRPr lang="ru-RU" dirty="0"/>
          </a:p>
        </p:txBody>
      </p:sp>
      <p:sp>
        <p:nvSpPr>
          <p:cNvPr id="3" name="Содержимое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r>
              <a:rPr lang="en-US" sz="2800" dirty="0" smtClean="0"/>
              <a:t>This is advertisement that constantly influences the mentality of the majority if the Earth population, which results not only in formation of purchasing preferences, but also determines certain thinking standards, as well as create the behavior of certain social classes all around the world.</a:t>
            </a:r>
            <a:endParaRPr lang="ru-RU" sz="2800" dirty="0"/>
          </a:p>
        </p:txBody>
      </p:sp>
    </p:spTree>
    <p:extLst>
      <p:ext uri="{BB962C8B-B14F-4D97-AF65-F5344CB8AC3E}">
        <p14:creationId xmlns="" xmlns:p14="http://schemas.microsoft.com/office/powerpoint/2010/main" val="133452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0" y="224195"/>
            <a:ext cx="9144000" cy="1143000"/>
          </a:xfrm>
        </p:spPr>
        <p:txBody>
          <a:bodyPr/>
          <a:lstStyle/>
          <a:p>
            <a:r>
              <a:rPr lang="en-US" dirty="0" smtClean="0"/>
              <a:t>Structural and semantic peculiarities of the advertising texts</a:t>
            </a:r>
            <a:endParaRPr lang="ru-RU" dirty="0"/>
          </a:p>
        </p:txBody>
      </p:sp>
      <p:sp>
        <p:nvSpPr>
          <p:cNvPr id="3" name="Содержимое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en-US" dirty="0" smtClean="0"/>
              <a:t>An advertising text belongs to non-traditional type;</a:t>
            </a:r>
          </a:p>
          <a:p>
            <a:r>
              <a:rPr lang="en-US" dirty="0" smtClean="0"/>
              <a:t>The textual information can be represented with a rhyme inversion, special emphases, graphic ways of designation;</a:t>
            </a:r>
          </a:p>
          <a:p>
            <a:r>
              <a:rPr lang="en-US" dirty="0" smtClean="0"/>
              <a:t>The essence of a sentence is expressed with: form of a statement, supposition and expectation;</a:t>
            </a:r>
          </a:p>
          <a:p>
            <a:r>
              <a:rPr lang="en-US" dirty="0" smtClean="0"/>
              <a:t>It combines the features of other levels’ signs: iconic signs, index signs and symbols.</a:t>
            </a:r>
            <a:endParaRPr lang="ru-RU" dirty="0"/>
          </a:p>
        </p:txBody>
      </p:sp>
    </p:spTree>
    <p:extLst>
      <p:ext uri="{BB962C8B-B14F-4D97-AF65-F5344CB8AC3E}">
        <p14:creationId xmlns="" xmlns:p14="http://schemas.microsoft.com/office/powerpoint/2010/main" val="344310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p:txBody>
          <a:bodyPr/>
          <a:lstStyle/>
          <a:p>
            <a:r>
              <a:rPr lang="en-US" dirty="0" smtClean="0"/>
              <a:t>Influencing tools for advertising </a:t>
            </a:r>
            <a:endParaRPr lang="ru-RU" dirty="0"/>
          </a:p>
        </p:txBody>
      </p:sp>
      <p:pic>
        <p:nvPicPr>
          <p:cNvPr id="5" name="Изображение 4"/>
          <p:cNvPicPr>
            <a:picLocks noChangeAspect="1"/>
          </p:cNvPicPr>
          <p:nvPr/>
        </p:nvPicPr>
        <p:blipFill>
          <a:blip r:embed="rId2"/>
          <a:stretch>
            <a:fillRect/>
          </a:stretch>
        </p:blipFill>
        <p:spPr>
          <a:xfrm>
            <a:off x="1557390" y="2382241"/>
            <a:ext cx="6259803" cy="4475759"/>
          </a:xfrm>
          <a:prstGeom prst="rect">
            <a:avLst/>
          </a:prstGeom>
        </p:spPr>
      </p:pic>
    </p:spTree>
    <p:extLst>
      <p:ext uri="{BB962C8B-B14F-4D97-AF65-F5344CB8AC3E}">
        <p14:creationId xmlns="" xmlns:p14="http://schemas.microsoft.com/office/powerpoint/2010/main" val="79160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Influencing tools for advertising </a:t>
            </a:r>
            <a:endParaRPr lang="ru-RU" dirty="0"/>
          </a:p>
        </p:txBody>
      </p:sp>
      <p:sp>
        <p:nvSpPr>
          <p:cNvPr id="3" name="Содержимое 2"/>
          <p:cNvSpPr>
            <a:spLocks noGrp="1"/>
          </p:cNvSpPr>
          <p:nvPr>
            <p:ph idx="1"/>
          </p:nvPr>
        </p:nvSpPr>
        <p:spPr>
          <a:xfrm>
            <a:off x="226803" y="2464270"/>
            <a:ext cx="8145671" cy="4187744"/>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dirty="0"/>
              <a:t>Metonymy is widespread in advertising headlines as a capacious expressive and figurative </a:t>
            </a:r>
            <a:r>
              <a:rPr lang="en-US" dirty="0" smtClean="0"/>
              <a:t>means. </a:t>
            </a:r>
            <a:r>
              <a:rPr lang="en-US" dirty="0"/>
              <a:t>Another important method is synecdoche – a type of metonymy, which is based on transference a word meaning from one phenomena to another one according to the quantitative relations. Usually synecdoche uses: 1) single instead of multitude; 2) multitude instead of single; 3) a part instead of whole; 4) genetic name instead of type one; 5) a type name instead of genetic one:</a:t>
            </a:r>
            <a:r>
              <a:rPr lang="ru-RU" dirty="0"/>
              <a:t> </a:t>
            </a:r>
          </a:p>
        </p:txBody>
      </p:sp>
    </p:spTree>
    <p:extLst>
      <p:ext uri="{BB962C8B-B14F-4D97-AF65-F5344CB8AC3E}">
        <p14:creationId xmlns="" xmlns:p14="http://schemas.microsoft.com/office/powerpoint/2010/main" val="238315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1925" y="2358441"/>
            <a:ext cx="4536089" cy="4081917"/>
          </a:xfrm>
        </p:spPr>
        <p:txBody>
          <a:bodyPr/>
          <a:lstStyle/>
          <a:p>
            <a:pPr marL="0" indent="0">
              <a:buNone/>
            </a:pPr>
            <a:r>
              <a:rPr lang="en-US" dirty="0"/>
              <a:t>Epithet is a stylistic figure, being a definition or an </a:t>
            </a:r>
            <a:r>
              <a:rPr lang="en-US" dirty="0" err="1"/>
              <a:t>adverbal</a:t>
            </a:r>
            <a:r>
              <a:rPr lang="en-US" dirty="0"/>
              <a:t> modifier in a sentence as an attribute of an object, an action or a state, is characterized with high emotional and expressive capacity, </a:t>
            </a:r>
            <a:r>
              <a:rPr lang="en-US" dirty="0" err="1"/>
              <a:t>judgement</a:t>
            </a:r>
            <a:r>
              <a:rPr lang="en-US" dirty="0"/>
              <a:t> and figurativeness. Epithets are rather favorable for advertisers, as they help to make reasons more lively and </a:t>
            </a:r>
            <a:r>
              <a:rPr lang="en-US" dirty="0" smtClean="0"/>
              <a:t>demonstrative: </a:t>
            </a:r>
            <a:r>
              <a:rPr lang="ru-RU" dirty="0" smtClean="0"/>
              <a:t> </a:t>
            </a:r>
            <a:endParaRPr lang="ru-RU" dirty="0"/>
          </a:p>
        </p:txBody>
      </p:sp>
      <p:sp>
        <p:nvSpPr>
          <p:cNvPr id="4" name="Название 1"/>
          <p:cNvSpPr>
            <a:spLocks noGrp="1"/>
          </p:cNvSpPr>
          <p:nvPr>
            <p:ph type="title"/>
          </p:nvPr>
        </p:nvSpPr>
        <p:spPr/>
        <p:txBody>
          <a:bodyPr/>
          <a:lstStyle/>
          <a:p>
            <a:r>
              <a:rPr lang="en-US" dirty="0" smtClean="0"/>
              <a:t>Influencing tools for advertising </a:t>
            </a:r>
            <a:endParaRPr lang="ru-RU" dirty="0"/>
          </a:p>
        </p:txBody>
      </p:sp>
      <p:pic>
        <p:nvPicPr>
          <p:cNvPr id="5" name="Изображение 4"/>
          <p:cNvPicPr>
            <a:picLocks noChangeAspect="1"/>
          </p:cNvPicPr>
          <p:nvPr/>
        </p:nvPicPr>
        <p:blipFill>
          <a:blip r:embed="rId2"/>
          <a:stretch>
            <a:fillRect/>
          </a:stretch>
        </p:blipFill>
        <p:spPr>
          <a:xfrm>
            <a:off x="5101368" y="2889494"/>
            <a:ext cx="3810000" cy="3225800"/>
          </a:xfrm>
          <a:prstGeom prst="rect">
            <a:avLst/>
          </a:prstGeom>
        </p:spPr>
      </p:pic>
    </p:spTree>
    <p:extLst>
      <p:ext uri="{BB962C8B-B14F-4D97-AF65-F5344CB8AC3E}">
        <p14:creationId xmlns="" xmlns:p14="http://schemas.microsoft.com/office/powerpoint/2010/main" val="210397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5294" y="2434032"/>
            <a:ext cx="3655521" cy="4006327"/>
          </a:xfrm>
        </p:spPr>
        <p:txBody>
          <a:bodyPr>
            <a:normAutofit/>
          </a:bodyPr>
          <a:lstStyle/>
          <a:p>
            <a:pPr marL="0" indent="0">
              <a:buNone/>
            </a:pPr>
            <a:r>
              <a:rPr lang="en-US" dirty="0"/>
              <a:t>Hyperbola is a word construction, where the features of a described object are presented in the exaggerated form aiming in attracting readers’ attention at them. Manufacturers use this stylistic tool in order to demonstrate their products in the most favorable way</a:t>
            </a:r>
            <a:r>
              <a:rPr lang="ru-RU" dirty="0"/>
              <a:t> </a:t>
            </a:r>
            <a:r>
              <a:rPr lang="en-US" dirty="0" smtClean="0"/>
              <a:t>:</a:t>
            </a:r>
            <a:endParaRPr lang="ru-RU" dirty="0"/>
          </a:p>
        </p:txBody>
      </p:sp>
      <p:sp>
        <p:nvSpPr>
          <p:cNvPr id="4" name="Название 1"/>
          <p:cNvSpPr>
            <a:spLocks noGrp="1"/>
          </p:cNvSpPr>
          <p:nvPr>
            <p:ph type="title"/>
          </p:nvPr>
        </p:nvSpPr>
        <p:spPr/>
        <p:txBody>
          <a:bodyPr/>
          <a:lstStyle/>
          <a:p>
            <a:r>
              <a:rPr lang="en-US" dirty="0" smtClean="0"/>
              <a:t>Influencing tools for advertising </a:t>
            </a:r>
            <a:endParaRPr lang="ru-RU" dirty="0"/>
          </a:p>
        </p:txBody>
      </p:sp>
      <p:pic>
        <p:nvPicPr>
          <p:cNvPr id="5" name="Изображение 4"/>
          <p:cNvPicPr>
            <a:picLocks noChangeAspect="1"/>
          </p:cNvPicPr>
          <p:nvPr/>
        </p:nvPicPr>
        <p:blipFill>
          <a:blip r:embed="rId2"/>
          <a:stretch>
            <a:fillRect/>
          </a:stretch>
        </p:blipFill>
        <p:spPr>
          <a:xfrm>
            <a:off x="3840815" y="2434032"/>
            <a:ext cx="5303185" cy="4242548"/>
          </a:xfrm>
          <a:prstGeom prst="rect">
            <a:avLst/>
          </a:prstGeom>
        </p:spPr>
      </p:pic>
    </p:spTree>
    <p:extLst>
      <p:ext uri="{BB962C8B-B14F-4D97-AF65-F5344CB8AC3E}">
        <p14:creationId xmlns="" xmlns:p14="http://schemas.microsoft.com/office/powerpoint/2010/main" val="24134172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ытие">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Бытие.thmx</Template>
  <TotalTime>55</TotalTime>
  <Words>791</Words>
  <Application>Microsoft Macintosh PowerPoint</Application>
  <PresentationFormat>Экран (4:3)</PresentationFormat>
  <Paragraphs>33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Бытие</vt:lpstr>
      <vt:lpstr>The language of advertising</vt:lpstr>
      <vt:lpstr>The main intentions of our research</vt:lpstr>
      <vt:lpstr>Слайд 3</vt:lpstr>
      <vt:lpstr>The social importance of the advertisements</vt:lpstr>
      <vt:lpstr>Structural and semantic peculiarities of the advertising texts</vt:lpstr>
      <vt:lpstr>Influencing tools for advertising </vt:lpstr>
      <vt:lpstr>Influencing tools for advertising </vt:lpstr>
      <vt:lpstr>Influencing tools for advertising </vt:lpstr>
      <vt:lpstr>Influencing tools for advertising </vt:lpstr>
      <vt:lpstr>Influencing tools for advertising </vt:lpstr>
      <vt:lpstr>Influencing tools for advertising </vt:lpstr>
      <vt:lpstr>Influencing tools for advertising </vt:lpstr>
      <vt:lpstr>Influencing tools for advertising </vt:lpstr>
      <vt:lpstr>Conclusion</vt:lpstr>
      <vt:lpstr>Слайд 15</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advertising</dc:title>
  <dc:creator>MD101UAA</dc:creator>
  <cp:lastModifiedBy>Айгерим Советхановна</cp:lastModifiedBy>
  <cp:revision>22</cp:revision>
  <dcterms:created xsi:type="dcterms:W3CDTF">2017-06-03T18:46:58Z</dcterms:created>
  <dcterms:modified xsi:type="dcterms:W3CDTF">2020-03-19T08:02:39Z</dcterms:modified>
</cp:coreProperties>
</file>